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32"/>
  </p:notesMasterIdLst>
  <p:sldIdLst>
    <p:sldId id="256" r:id="rId2"/>
    <p:sldId id="267" r:id="rId3"/>
    <p:sldId id="270" r:id="rId4"/>
    <p:sldId id="268" r:id="rId5"/>
    <p:sldId id="288" r:id="rId6"/>
    <p:sldId id="257" r:id="rId7"/>
    <p:sldId id="258" r:id="rId8"/>
    <p:sldId id="259" r:id="rId9"/>
    <p:sldId id="260" r:id="rId10"/>
    <p:sldId id="261" r:id="rId11"/>
    <p:sldId id="262" r:id="rId12"/>
    <p:sldId id="263" r:id="rId13"/>
    <p:sldId id="264" r:id="rId14"/>
    <p:sldId id="265" r:id="rId15"/>
    <p:sldId id="282" r:id="rId16"/>
    <p:sldId id="266" r:id="rId17"/>
    <p:sldId id="269" r:id="rId18"/>
    <p:sldId id="281" r:id="rId19"/>
    <p:sldId id="271" r:id="rId20"/>
    <p:sldId id="273" r:id="rId21"/>
    <p:sldId id="274" r:id="rId22"/>
    <p:sldId id="278" r:id="rId23"/>
    <p:sldId id="277" r:id="rId24"/>
    <p:sldId id="279" r:id="rId25"/>
    <p:sldId id="283" r:id="rId26"/>
    <p:sldId id="284" r:id="rId27"/>
    <p:sldId id="285" r:id="rId28"/>
    <p:sldId id="286" r:id="rId29"/>
    <p:sldId id="287"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9A04F-24F4-412E-9018-B65CB00B3D0A}" type="datetimeFigureOut">
              <a:rPr lang="en-IN" smtClean="0"/>
              <a:t>15-10-2021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E0254-BD3A-49C7-886D-175EC17BDC9D}" type="slidenum">
              <a:rPr lang="en-IN" smtClean="0"/>
              <a:t>‹#›</a:t>
            </a:fld>
            <a:endParaRPr lang="en-IN"/>
          </a:p>
        </p:txBody>
      </p:sp>
    </p:spTree>
    <p:extLst>
      <p:ext uri="{BB962C8B-B14F-4D97-AF65-F5344CB8AC3E}">
        <p14:creationId xmlns:p14="http://schemas.microsoft.com/office/powerpoint/2010/main" val="50682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54E0254-BD3A-49C7-886D-175EC17BDC9D}" type="slidenum">
              <a:rPr lang="en-IN" smtClean="0"/>
              <a:t>18</a:t>
            </a:fld>
            <a:endParaRPr lang="en-IN"/>
          </a:p>
        </p:txBody>
      </p:sp>
    </p:spTree>
    <p:extLst>
      <p:ext uri="{BB962C8B-B14F-4D97-AF65-F5344CB8AC3E}">
        <p14:creationId xmlns:p14="http://schemas.microsoft.com/office/powerpoint/2010/main" val="59567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332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046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953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535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089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942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72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151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3207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8685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977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3336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685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099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0585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185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10/15/2021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405006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1"/>
            <a:ext cx="8915399" cy="1233152"/>
          </a:xfrm>
        </p:spPr>
        <p:txBody>
          <a:bodyPr/>
          <a:lstStyle/>
          <a:p>
            <a:pPr algn="ctr"/>
            <a:r>
              <a:rPr lang="en-US" dirty="0" smtClean="0"/>
              <a:t>SUMMER INTERNSHIP</a:t>
            </a:r>
            <a:endParaRPr lang="en-IN" dirty="0"/>
          </a:p>
        </p:txBody>
      </p:sp>
      <p:sp>
        <p:nvSpPr>
          <p:cNvPr id="3" name="Subtitle 2"/>
          <p:cNvSpPr>
            <a:spLocks noGrp="1"/>
          </p:cNvSpPr>
          <p:nvPr>
            <p:ph type="subTitle" idx="1"/>
          </p:nvPr>
        </p:nvSpPr>
        <p:spPr>
          <a:xfrm>
            <a:off x="8603087" y="4237149"/>
            <a:ext cx="2901525" cy="1666513"/>
          </a:xfrm>
        </p:spPr>
        <p:txBody>
          <a:bodyPr>
            <a:normAutofit/>
          </a:bodyPr>
          <a:lstStyle/>
          <a:p>
            <a:r>
              <a:rPr lang="en-US" dirty="0" smtClean="0"/>
              <a:t>BY </a:t>
            </a:r>
          </a:p>
          <a:p>
            <a:r>
              <a:rPr lang="en-US" dirty="0" smtClean="0"/>
              <a:t>BVN AISHWARYA</a:t>
            </a:r>
          </a:p>
          <a:p>
            <a:r>
              <a:rPr lang="en-US" dirty="0" smtClean="0"/>
              <a:t>ROLL NO: 221810309012</a:t>
            </a:r>
          </a:p>
          <a:p>
            <a:r>
              <a:rPr lang="en-US" dirty="0" smtClean="0"/>
              <a:t>CSE B-9</a:t>
            </a:r>
            <a:endParaRPr lang="en-IN" dirty="0"/>
          </a:p>
        </p:txBody>
      </p:sp>
    </p:spTree>
    <p:extLst>
      <p:ext uri="{BB962C8B-B14F-4D97-AF65-F5344CB8AC3E}">
        <p14:creationId xmlns:p14="http://schemas.microsoft.com/office/powerpoint/2010/main" val="3972143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2738" y="270455"/>
            <a:ext cx="10569262" cy="6349285"/>
          </a:xfrm>
        </p:spPr>
        <p:txBody>
          <a:bodyPr>
            <a:normAutofit/>
          </a:bodyPr>
          <a:lstStyle/>
          <a:p>
            <a:pPr marL="0" indent="0" algn="ctr">
              <a:buNone/>
            </a:pP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MACHINE LEARNING WORKFLOW</a:t>
            </a:r>
            <a:endPar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Rectangle 3"/>
          <p:cNvSpPr/>
          <p:nvPr/>
        </p:nvSpPr>
        <p:spPr>
          <a:xfrm>
            <a:off x="1777284" y="1094703"/>
            <a:ext cx="1700011" cy="17901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RAW DATA</a:t>
            </a:r>
            <a:endParaRPr lang="en-IN" dirty="0"/>
          </a:p>
        </p:txBody>
      </p:sp>
      <p:sp>
        <p:nvSpPr>
          <p:cNvPr id="5" name="Rounded Rectangle 4"/>
          <p:cNvSpPr/>
          <p:nvPr/>
        </p:nvSpPr>
        <p:spPr>
          <a:xfrm>
            <a:off x="1769237" y="3709115"/>
            <a:ext cx="1700011" cy="92727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1.Extract features</a:t>
            </a:r>
            <a:endParaRPr lang="en-IN" dirty="0"/>
          </a:p>
        </p:txBody>
      </p:sp>
      <p:sp>
        <p:nvSpPr>
          <p:cNvPr id="6" name="Rounded Rectangle 5"/>
          <p:cNvSpPr/>
          <p:nvPr/>
        </p:nvSpPr>
        <p:spPr>
          <a:xfrm>
            <a:off x="4056845" y="3747752"/>
            <a:ext cx="1854559" cy="92727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2. Split dataset</a:t>
            </a:r>
            <a:endParaRPr lang="en-IN" dirty="0"/>
          </a:p>
        </p:txBody>
      </p:sp>
      <p:sp>
        <p:nvSpPr>
          <p:cNvPr id="7" name="Rectangle 6"/>
          <p:cNvSpPr/>
          <p:nvPr/>
        </p:nvSpPr>
        <p:spPr>
          <a:xfrm>
            <a:off x="6329967" y="3812146"/>
            <a:ext cx="1635617" cy="824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Train dataset</a:t>
            </a:r>
            <a:endParaRPr lang="en-IN" dirty="0"/>
          </a:p>
        </p:txBody>
      </p:sp>
      <p:sp>
        <p:nvSpPr>
          <p:cNvPr id="8" name="Rounded Rectangle 7"/>
          <p:cNvSpPr/>
          <p:nvPr/>
        </p:nvSpPr>
        <p:spPr>
          <a:xfrm>
            <a:off x="8529033" y="3799267"/>
            <a:ext cx="1416677" cy="8242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3.Train model</a:t>
            </a:r>
            <a:endParaRPr lang="en-IN" dirty="0"/>
          </a:p>
        </p:txBody>
      </p:sp>
      <p:sp>
        <p:nvSpPr>
          <p:cNvPr id="9" name="Rounded Rectangle 8"/>
          <p:cNvSpPr/>
          <p:nvPr/>
        </p:nvSpPr>
        <p:spPr>
          <a:xfrm>
            <a:off x="10364271" y="3786387"/>
            <a:ext cx="1522929" cy="82424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4.Evaluate</a:t>
            </a:r>
            <a:endParaRPr lang="en-IN" dirty="0"/>
          </a:p>
        </p:txBody>
      </p:sp>
      <p:sp>
        <p:nvSpPr>
          <p:cNvPr id="10" name="Rectangle 9"/>
          <p:cNvSpPr/>
          <p:nvPr/>
        </p:nvSpPr>
        <p:spPr>
          <a:xfrm>
            <a:off x="10364271" y="1271786"/>
            <a:ext cx="1674253" cy="101099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Test dataset</a:t>
            </a:r>
            <a:endParaRPr lang="en-IN" dirty="0"/>
          </a:p>
        </p:txBody>
      </p:sp>
      <p:sp>
        <p:nvSpPr>
          <p:cNvPr id="11" name="Cube 10"/>
          <p:cNvSpPr/>
          <p:nvPr/>
        </p:nvSpPr>
        <p:spPr>
          <a:xfrm>
            <a:off x="10364271" y="5228820"/>
            <a:ext cx="1584100" cy="1275008"/>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endCxn id="5" idx="0"/>
          </p:cNvCxnSpPr>
          <p:nvPr/>
        </p:nvCxnSpPr>
        <p:spPr>
          <a:xfrm flipH="1">
            <a:off x="2619243" y="2984678"/>
            <a:ext cx="16094" cy="72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69247" y="4185634"/>
            <a:ext cx="587598"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11404" y="4224270"/>
            <a:ext cx="418563" cy="0"/>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65584" y="4172754"/>
            <a:ext cx="56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045523" y="4250026"/>
            <a:ext cx="318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5400000" flipH="1" flipV="1">
            <a:off x="4675032" y="1674253"/>
            <a:ext cx="2253803" cy="1944710"/>
          </a:xfrm>
          <a:prstGeom prst="bentConnector3">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74288" y="1493949"/>
            <a:ext cx="3430609" cy="0"/>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0" idx="2"/>
          </p:cNvCxnSpPr>
          <p:nvPr/>
        </p:nvCxnSpPr>
        <p:spPr>
          <a:xfrm flipH="1">
            <a:off x="11201397" y="2282777"/>
            <a:ext cx="1" cy="146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259907" y="4797381"/>
            <a:ext cx="19319" cy="114622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9279226" y="5943601"/>
            <a:ext cx="1085045" cy="0"/>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514822" y="5354392"/>
            <a:ext cx="1745085" cy="1609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7514822" y="4797381"/>
            <a:ext cx="0" cy="557011"/>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253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37265"/>
          </a:xfrm>
        </p:spPr>
        <p:txBody>
          <a:bodyPr/>
          <a:lstStyle/>
          <a:p>
            <a:pPr algn="ct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STEPS IN BUILDING MODEL</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p:cNvSpPr>
            <a:spLocks noGrp="1"/>
          </p:cNvSpPr>
          <p:nvPr>
            <p:ph idx="1"/>
          </p:nvPr>
        </p:nvSpPr>
        <p:spPr>
          <a:xfrm>
            <a:off x="2592925" y="1661375"/>
            <a:ext cx="9375261" cy="4327301"/>
          </a:xfrm>
        </p:spPr>
        <p:txBody>
          <a:bodyPr/>
          <a:lstStyle/>
          <a:p>
            <a:pPr>
              <a:buFont typeface="+mj-lt"/>
              <a:buAutoNum type="arabicPeriod"/>
            </a:pPr>
            <a:r>
              <a:rPr lang="en-US" sz="2400" dirty="0" smtClean="0">
                <a:latin typeface="Calibri" panose="020F0502020204030204" pitchFamily="34" charset="0"/>
                <a:cs typeface="Calibri" panose="020F0502020204030204" pitchFamily="34" charset="0"/>
              </a:rPr>
              <a:t>Extract features</a:t>
            </a:r>
          </a:p>
          <a:p>
            <a:pPr lvl="1">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Choosing features and manipulating the dataset.</a:t>
            </a:r>
          </a:p>
          <a:p>
            <a:pPr>
              <a:buFont typeface="+mj-lt"/>
              <a:buAutoNum type="arabicPeriod"/>
            </a:pPr>
            <a:r>
              <a:rPr lang="en-US" sz="2400" dirty="0" smtClean="0">
                <a:latin typeface="Calibri" panose="020F0502020204030204" pitchFamily="34" charset="0"/>
                <a:cs typeface="Calibri" panose="020F0502020204030204" pitchFamily="34" charset="0"/>
              </a:rPr>
              <a:t>Split dataset</a:t>
            </a:r>
          </a:p>
          <a:p>
            <a:pPr lvl="1">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Train and test dataset.</a:t>
            </a:r>
          </a:p>
          <a:p>
            <a:pPr marL="400050">
              <a:buFont typeface="+mj-lt"/>
              <a:buAutoNum type="arabicPeriod"/>
            </a:pPr>
            <a:r>
              <a:rPr lang="en-US" sz="2400" dirty="0" smtClean="0">
                <a:latin typeface="Calibri" panose="020F0502020204030204" pitchFamily="34" charset="0"/>
                <a:cs typeface="Calibri" panose="020F0502020204030204" pitchFamily="34" charset="0"/>
              </a:rPr>
              <a:t>Train the model</a:t>
            </a:r>
          </a:p>
          <a:p>
            <a:pPr marL="800100" lvl="1">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Input train dataset into a machine learning model</a:t>
            </a:r>
            <a:r>
              <a:rPr lang="en-US" sz="1800" dirty="0" smtClean="0">
                <a:latin typeface="Calibri" panose="020F0502020204030204" pitchFamily="34" charset="0"/>
                <a:cs typeface="Calibri" panose="020F0502020204030204" pitchFamily="34" charset="0"/>
              </a:rPr>
              <a:t>.</a:t>
            </a:r>
          </a:p>
          <a:p>
            <a:pPr marL="457200">
              <a:buFont typeface="+mj-lt"/>
              <a:buAutoNum type="arabicPeriod"/>
            </a:pPr>
            <a:r>
              <a:rPr lang="en-US" sz="2400" dirty="0" smtClean="0">
                <a:latin typeface="Calibri" panose="020F0502020204030204" pitchFamily="34" charset="0"/>
                <a:cs typeface="Calibri" panose="020F0502020204030204" pitchFamily="34" charset="0"/>
              </a:rPr>
              <a:t>Evaluate</a:t>
            </a:r>
          </a:p>
          <a:p>
            <a:pPr marL="857250" lvl="1">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If desired performance isn’t reached : tune the model and repeat Step 3</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8026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412124"/>
            <a:ext cx="9349503" cy="5499098"/>
          </a:xfrm>
        </p:spPr>
        <p:txBody>
          <a:bodyPr>
            <a:normAutofit/>
          </a:bodyPr>
          <a:lstStyle/>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SUPERVISED LEARNING:</a:t>
            </a:r>
          </a:p>
          <a:p>
            <a:pPr marL="1314450" lvl="2" indent="-457200">
              <a:buFont typeface="+mj-lt"/>
              <a:buAutoNum type="arabicPeriod"/>
            </a:pPr>
            <a:r>
              <a:rPr lang="en-US" sz="2200" dirty="0" smtClean="0">
                <a:latin typeface="Calibri" panose="020F0502020204030204" pitchFamily="34" charset="0"/>
                <a:cs typeface="Calibri" panose="020F0502020204030204" pitchFamily="34" charset="0"/>
              </a:rPr>
              <a:t>Training data is “labelled”.</a:t>
            </a:r>
          </a:p>
          <a:p>
            <a:pPr marL="1314450" lvl="2" indent="-457200">
              <a:buFont typeface="+mj-lt"/>
              <a:buAutoNum type="arabicPeriod"/>
            </a:pPr>
            <a:r>
              <a:rPr lang="en-US" sz="2200" dirty="0" smtClean="0">
                <a:latin typeface="Calibri" panose="020F0502020204030204" pitchFamily="34" charset="0"/>
                <a:cs typeface="Calibri" panose="020F0502020204030204" pitchFamily="34" charset="0"/>
              </a:rPr>
              <a:t>Training data consists of features and target columns.</a:t>
            </a:r>
          </a:p>
          <a:p>
            <a:pPr marL="400050">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UNSUPERVISED LEARNING:</a:t>
            </a:r>
          </a:p>
          <a:p>
            <a:pPr marL="1314450" lvl="2" indent="-457200">
              <a:buFont typeface="+mj-lt"/>
              <a:buAutoNum type="arabicPeriod"/>
            </a:pPr>
            <a:r>
              <a:rPr lang="en-US" sz="2200" dirty="0" smtClean="0">
                <a:latin typeface="Calibri" panose="020F0502020204030204" pitchFamily="34" charset="0"/>
                <a:cs typeface="Calibri" panose="020F0502020204030204" pitchFamily="34" charset="0"/>
              </a:rPr>
              <a:t>Training data is not “labelled”.</a:t>
            </a:r>
          </a:p>
          <a:p>
            <a:pPr marL="1314450" lvl="2" indent="-457200">
              <a:buFont typeface="+mj-lt"/>
              <a:buAutoNum type="arabicPeriod"/>
            </a:pPr>
            <a:r>
              <a:rPr lang="en-US" sz="2200" dirty="0" smtClean="0">
                <a:latin typeface="Calibri" panose="020F0502020204030204" pitchFamily="34" charset="0"/>
                <a:cs typeface="Calibri" panose="020F0502020204030204" pitchFamily="34" charset="0"/>
              </a:rPr>
              <a:t>Training data consists of features only.</a:t>
            </a:r>
          </a:p>
          <a:p>
            <a:pPr marL="514350" indent="-457200">
              <a:buFont typeface="Wingdings" panose="05000000000000000000" pitchFamily="2" charset="2"/>
              <a:buChar char="§"/>
            </a:pPr>
            <a:r>
              <a:rPr lang="en-US" sz="2600" dirty="0" smtClean="0">
                <a:latin typeface="Calibri" panose="020F0502020204030204" pitchFamily="34" charset="0"/>
                <a:cs typeface="Calibri" panose="020F0502020204030204" pitchFamily="34" charset="0"/>
              </a:rPr>
              <a:t>REINFORCEMENT LEARNING:</a:t>
            </a:r>
          </a:p>
          <a:p>
            <a:pPr marL="914400" lvl="1" indent="-457200">
              <a:buFont typeface="+mj-lt"/>
              <a:buAutoNum type="arabicPeriod"/>
            </a:pPr>
            <a:r>
              <a:rPr lang="en-US" sz="2000" dirty="0" smtClean="0">
                <a:latin typeface="Calibri" panose="020F0502020204030204" pitchFamily="34" charset="0"/>
                <a:cs typeface="Calibri" panose="020F0502020204030204" pitchFamily="34" charset="0"/>
              </a:rPr>
              <a:t> It is a feedback-based machine learning technique in which an agent  learns to behave in an environment by performing the actions and seeing the results of actions.</a:t>
            </a:r>
          </a:p>
          <a:p>
            <a:pPr marL="914400" lvl="1" indent="-457200">
              <a:buFont typeface="+mj-lt"/>
              <a:buAutoNum type="arabicPeriod"/>
            </a:pPr>
            <a:r>
              <a:rPr lang="en-US" sz="2000" dirty="0" smtClean="0">
                <a:latin typeface="Calibri" panose="020F0502020204030204" pitchFamily="34" charset="0"/>
                <a:cs typeface="Calibri" panose="020F0502020204030204" pitchFamily="34" charset="0"/>
              </a:rPr>
              <a:t>For each good action , the agent gets positive feedback and for each bad action the agent gets negative feedback.</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339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SUPERVISED LEARNING TECHNIQUES</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p:cNvSpPr>
            <a:spLocks noGrp="1"/>
          </p:cNvSpPr>
          <p:nvPr>
            <p:ph idx="1"/>
          </p:nvPr>
        </p:nvSpPr>
        <p:spPr>
          <a:xfrm>
            <a:off x="2589212" y="1725769"/>
            <a:ext cx="9297988" cy="4919729"/>
          </a:xfrm>
        </p:spPr>
        <p:txBody>
          <a:bodyPr>
            <a:normAutofit/>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There are two types of supervised techniques:</a:t>
            </a:r>
          </a:p>
          <a:p>
            <a:pPr marL="800100" lvl="1" indent="-342900">
              <a:buFont typeface="+mj-lt"/>
              <a:buAutoNum type="arabicPeriod"/>
            </a:pPr>
            <a:r>
              <a:rPr lang="en-US" sz="2000" dirty="0" smtClean="0">
                <a:latin typeface="Calibri" panose="020F0502020204030204" pitchFamily="34" charset="0"/>
                <a:cs typeface="Calibri" panose="020F0502020204030204" pitchFamily="34" charset="0"/>
              </a:rPr>
              <a:t>Classification</a:t>
            </a:r>
          </a:p>
          <a:p>
            <a:pPr marL="800100" lvl="1" indent="-342900">
              <a:buFont typeface="+mj-lt"/>
              <a:buAutoNum type="arabicPeriod"/>
            </a:pPr>
            <a:r>
              <a:rPr lang="en-US" sz="2000" dirty="0" smtClean="0">
                <a:latin typeface="Calibri" panose="020F0502020204030204" pitchFamily="34" charset="0"/>
                <a:cs typeface="Calibri" panose="020F0502020204030204" pitchFamily="34" charset="0"/>
              </a:rPr>
              <a:t>Regression</a:t>
            </a:r>
          </a:p>
          <a:p>
            <a:pPr marL="400050">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Classification Technique:</a:t>
            </a:r>
          </a:p>
          <a:p>
            <a:pPr marL="971550" lvl="1" indent="-457200">
              <a:buFont typeface="+mj-lt"/>
              <a:buAutoNum type="arabicPeriod"/>
            </a:pPr>
            <a:r>
              <a:rPr lang="en-US" sz="2200" dirty="0" smtClean="0">
                <a:latin typeface="Calibri" panose="020F0502020204030204" pitchFamily="34" charset="0"/>
                <a:cs typeface="Calibri" panose="020F0502020204030204" pitchFamily="34" charset="0"/>
              </a:rPr>
              <a:t>The target column has finite set of possibilities.</a:t>
            </a:r>
          </a:p>
          <a:p>
            <a:pPr marL="971550" lvl="1" indent="-457200">
              <a:buFont typeface="+mj-lt"/>
              <a:buAutoNum type="arabicPeriod"/>
            </a:pPr>
            <a:r>
              <a:rPr lang="en-US" sz="2200" dirty="0" smtClean="0">
                <a:latin typeface="Calibri" panose="020F0502020204030204" pitchFamily="34" charset="0"/>
                <a:cs typeface="Calibri" panose="020F0502020204030204" pitchFamily="34" charset="0"/>
              </a:rPr>
              <a:t>Example -&gt; Dice roll ,Gender etc.</a:t>
            </a:r>
          </a:p>
          <a:p>
            <a:pPr marL="457200">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Regression technique:</a:t>
            </a:r>
          </a:p>
          <a:p>
            <a:pPr marL="1028700" lvl="1" indent="-457200">
              <a:buFont typeface="+mj-lt"/>
              <a:buAutoNum type="arabicPeriod"/>
            </a:pPr>
            <a:r>
              <a:rPr lang="en-US" sz="2200" dirty="0" smtClean="0">
                <a:latin typeface="Calibri" panose="020F0502020204030204" pitchFamily="34" charset="0"/>
                <a:cs typeface="Calibri" panose="020F0502020204030204" pitchFamily="34" charset="0"/>
              </a:rPr>
              <a:t>The target column has infinite set of possibilities.</a:t>
            </a:r>
          </a:p>
          <a:p>
            <a:pPr marL="1028700" lvl="1" indent="-457200">
              <a:buFont typeface="+mj-lt"/>
              <a:buAutoNum type="arabicPeriod"/>
            </a:pPr>
            <a:r>
              <a:rPr lang="en-US" sz="2200" dirty="0" smtClean="0">
                <a:latin typeface="Calibri" panose="020F0502020204030204" pitchFamily="34" charset="0"/>
                <a:cs typeface="Calibri" panose="020F0502020204030204" pitchFamily="34" charset="0"/>
              </a:rPr>
              <a:t>Example -&gt; Temperature </a:t>
            </a:r>
          </a:p>
          <a:p>
            <a:pPr marL="1028700" lvl="1" indent="-457200">
              <a:buFont typeface="+mj-lt"/>
              <a:buAutoNum type="arabicPeriod"/>
            </a:pPr>
            <a:endParaRPr lang="en-US" sz="2200" dirty="0" smtClean="0">
              <a:latin typeface="Calibri" panose="020F0502020204030204" pitchFamily="34" charset="0"/>
              <a:cs typeface="Calibri" panose="020F0502020204030204" pitchFamily="34" charset="0"/>
            </a:endParaRPr>
          </a:p>
          <a:p>
            <a:pPr marL="800100" lvl="1" indent="-342900">
              <a:buFont typeface="+mj-lt"/>
              <a:buAutoNum type="arabicPeriod"/>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535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94416" y="2126222"/>
            <a:ext cx="4515480" cy="3777622"/>
          </a:xfrm>
          <a:prstGeom prst="rect">
            <a:avLst/>
          </a:prstGeom>
          <a:ln w="889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a:xfrm>
            <a:off x="7190747" y="2126222"/>
            <a:ext cx="4747968" cy="3777622"/>
          </a:xfrm>
        </p:spPr>
        <p:txBody>
          <a:bodyPr>
            <a:normAutofit fontScale="70000" lnSpcReduction="20000"/>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In neural networks the basic unit are neurons.</a:t>
            </a: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Neural networks are much </a:t>
            </a:r>
            <a:r>
              <a:rPr lang="en-US" sz="2400" dirty="0" smtClean="0">
                <a:latin typeface="Calibri" panose="020F0502020204030204" pitchFamily="34" charset="0"/>
                <a:cs typeface="Calibri" panose="020F0502020204030204" pitchFamily="34" charset="0"/>
              </a:rPr>
              <a:t>larger.</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Deep Learning </a:t>
            </a:r>
            <a:r>
              <a:rPr lang="en-US" sz="2400" dirty="0" smtClean="0">
                <a:latin typeface="Calibri" panose="020F0502020204030204" pitchFamily="34" charset="0"/>
                <a:cs typeface="Calibri" panose="020F0502020204030204" pitchFamily="34" charset="0"/>
                <a:sym typeface="Wingdings" panose="05000000000000000000" pitchFamily="2" charset="2"/>
              </a:rPr>
              <a:t> Neural network with many neurons.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sym typeface="Wingdings" panose="05000000000000000000" pitchFamily="2" charset="2"/>
              </a:rPr>
              <a:t>Can solve complex problems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The simple neural network predict images in terms of positions.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We have three types of layers</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Input layer</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Hidden layer</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Output layer</a:t>
            </a:r>
            <a:endParaRPr lang="en-IN" sz="2200" dirty="0">
              <a:latin typeface="Calibri" panose="020F0502020204030204" pitchFamily="34" charset="0"/>
              <a:cs typeface="Calibri" panose="020F0502020204030204" pitchFamily="34" charset="0"/>
            </a:endParaRPr>
          </a:p>
        </p:txBody>
      </p:sp>
      <p:sp>
        <p:nvSpPr>
          <p:cNvPr id="5" name="Rectangle 4"/>
          <p:cNvSpPr/>
          <p:nvPr/>
        </p:nvSpPr>
        <p:spPr>
          <a:xfrm>
            <a:off x="3418827" y="502276"/>
            <a:ext cx="6330480" cy="923330"/>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DEEP LEARNING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313509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ndicam 2021-10-10 20-02-14-0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1528" y="1815921"/>
            <a:ext cx="9853520" cy="4765183"/>
          </a:xfrm>
        </p:spPr>
      </p:pic>
      <p:sp>
        <p:nvSpPr>
          <p:cNvPr id="5" name="Rectangle 4"/>
          <p:cNvSpPr/>
          <p:nvPr/>
        </p:nvSpPr>
        <p:spPr>
          <a:xfrm>
            <a:off x="2616527" y="631065"/>
            <a:ext cx="7609297" cy="923330"/>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MINI PROJECT CODE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79629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0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6985" y="1854557"/>
            <a:ext cx="9337183" cy="4507605"/>
          </a:xfrm>
        </p:spPr>
        <p:txBody>
          <a:bodyPr>
            <a:normAutofit/>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Lots of data</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Access to processing power.</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Lack of domain knowledge</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Complex problems</a:t>
            </a:r>
          </a:p>
          <a:p>
            <a:pPr marL="914400" lvl="1" indent="-457200">
              <a:buFont typeface="+mj-lt"/>
              <a:buAutoNum type="arabicPeriod"/>
            </a:pPr>
            <a:r>
              <a:rPr lang="en-US" sz="2200" dirty="0" smtClean="0">
                <a:latin typeface="Calibri" panose="020F0502020204030204" pitchFamily="34" charset="0"/>
                <a:cs typeface="Calibri" panose="020F0502020204030204" pitchFamily="34" charset="0"/>
              </a:rPr>
              <a:t>Computer vision</a:t>
            </a:r>
          </a:p>
          <a:p>
            <a:pPr marL="914400" lvl="1" indent="-457200">
              <a:buFont typeface="+mj-lt"/>
              <a:buAutoNum type="arabicPeriod"/>
            </a:pPr>
            <a:endParaRPr lang="en-US" sz="2200" dirty="0" smtClean="0">
              <a:latin typeface="Calibri" panose="020F0502020204030204" pitchFamily="34" charset="0"/>
              <a:cs typeface="Calibri" panose="020F0502020204030204" pitchFamily="34" charset="0"/>
            </a:endParaRPr>
          </a:p>
          <a:p>
            <a:pPr marL="457200" lvl="1" indent="0">
              <a:buNone/>
            </a:pPr>
            <a:endParaRPr lang="en-IN" sz="2200" dirty="0">
              <a:latin typeface="Calibri" panose="020F0502020204030204" pitchFamily="34" charset="0"/>
              <a:cs typeface="Calibri" panose="020F0502020204030204" pitchFamily="34" charset="0"/>
            </a:endParaRPr>
          </a:p>
        </p:txBody>
      </p:sp>
      <p:sp>
        <p:nvSpPr>
          <p:cNvPr id="4" name="Rectangle 3"/>
          <p:cNvSpPr/>
          <p:nvPr/>
        </p:nvSpPr>
        <p:spPr>
          <a:xfrm>
            <a:off x="1665065" y="494591"/>
            <a:ext cx="10330072"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WHEN TO USE DEEP LEARNING?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557" y="3431643"/>
            <a:ext cx="5186001" cy="2930519"/>
          </a:xfrm>
          <a:prstGeom prst="rect">
            <a:avLst/>
          </a:prstGeom>
        </p:spPr>
      </p:pic>
    </p:spTree>
    <p:extLst>
      <p:ext uri="{BB962C8B-B14F-4D97-AF65-F5344CB8AC3E}">
        <p14:creationId xmlns:p14="http://schemas.microsoft.com/office/powerpoint/2010/main" val="1162795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2133600"/>
            <a:ext cx="9349503" cy="4202806"/>
          </a:xfrm>
        </p:spPr>
        <p:txBody>
          <a:bodyPr>
            <a:normAutofit lnSpcReduction="10000"/>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CNN is a class of neural network that specializes in processing data that has a grid like topology such as image.</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Convolution neural networks are distinguished from other neural networks by their superior performance with image , speech or audio signal inputs.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CNN predicts the objects in  images based on edges of objects.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There are three main types of layers in CNN.</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Convolution Layer</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Pooling Layer</a:t>
            </a:r>
          </a:p>
          <a:p>
            <a:pPr marL="857250" lvl="1" indent="-457200">
              <a:buFont typeface="+mj-lt"/>
              <a:buAutoNum type="arabicPeriod"/>
            </a:pPr>
            <a:r>
              <a:rPr lang="en-US" sz="2200" dirty="0" smtClean="0">
                <a:latin typeface="Calibri" panose="020F0502020204030204" pitchFamily="34" charset="0"/>
                <a:cs typeface="Calibri" panose="020F0502020204030204" pitchFamily="34" charset="0"/>
              </a:rPr>
              <a:t>Fully-connected Layer.</a:t>
            </a:r>
            <a:endParaRPr lang="en-IN" sz="2200" dirty="0">
              <a:latin typeface="Calibri" panose="020F0502020204030204" pitchFamily="34" charset="0"/>
              <a:cs typeface="Calibri" panose="020F0502020204030204" pitchFamily="34" charset="0"/>
            </a:endParaRPr>
          </a:p>
        </p:txBody>
      </p:sp>
      <p:sp>
        <p:nvSpPr>
          <p:cNvPr id="4" name="Rectangle 3"/>
          <p:cNvSpPr/>
          <p:nvPr/>
        </p:nvSpPr>
        <p:spPr>
          <a:xfrm>
            <a:off x="2125014" y="206062"/>
            <a:ext cx="9659155" cy="1754326"/>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CONVOLUTION NEURAL NETWORK</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431317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89213" y="2591944"/>
            <a:ext cx="4401627" cy="2913896"/>
          </a:xfrm>
          <a:prstGeom prst="rect">
            <a:avLst/>
          </a:prstGeom>
          <a:ln w="88900" cap="sq" cmpd="thickThin">
            <a:solidFill>
              <a:srgbClr val="000000"/>
            </a:solidFill>
            <a:prstDash val="solid"/>
            <a:miter lim="800000"/>
          </a:ln>
          <a:effectLst>
            <a:innerShdw blurRad="76200">
              <a:srgbClr val="000000"/>
            </a:innerShdw>
          </a:effectLst>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315198" y="2591944"/>
            <a:ext cx="4189413" cy="2913896"/>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2329668" y="1298714"/>
            <a:ext cx="4661172" cy="584775"/>
          </a:xfrm>
          <a:prstGeom prst="rect">
            <a:avLst/>
          </a:prstGeom>
          <a:noFill/>
        </p:spPr>
        <p:txBody>
          <a:bodyPr wrap="square" lIns="91440" tIns="45720" rIns="91440" bIns="45720">
            <a:spAutoFit/>
          </a:bodyPr>
          <a:lstStyle/>
          <a:p>
            <a:pPr algn="ctr"/>
            <a:r>
              <a:rPr lang="en-U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Simple Neural Network</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endParaRPr>
          </a:p>
        </p:txBody>
      </p:sp>
      <p:sp>
        <p:nvSpPr>
          <p:cNvPr id="11" name="Rectangle 10"/>
          <p:cNvSpPr/>
          <p:nvPr/>
        </p:nvSpPr>
        <p:spPr>
          <a:xfrm>
            <a:off x="7580243" y="1298714"/>
            <a:ext cx="3763618" cy="1077218"/>
          </a:xfrm>
          <a:prstGeom prst="rect">
            <a:avLst/>
          </a:prstGeom>
          <a:noFill/>
        </p:spPr>
        <p:txBody>
          <a:bodyPr wrap="square" lIns="91440" tIns="45720" rIns="91440" bIns="45720">
            <a:spAutoFit/>
          </a:bodyPr>
          <a:lstStyle/>
          <a:p>
            <a:pPr algn="ctr"/>
            <a:r>
              <a:rPr lang="en-U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Convolution  Neural Network</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2960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3" y="2379420"/>
            <a:ext cx="8915400" cy="3286609"/>
          </a:xfrm>
          <a:prstGeom prst="rect">
            <a:avLst/>
          </a:prstGeom>
          <a:ln w="88900" cap="sq" cmpd="thickThin">
            <a:solidFill>
              <a:srgbClr val="000000"/>
            </a:solidFill>
            <a:prstDash val="solid"/>
            <a:miter lim="800000"/>
          </a:ln>
          <a:effectLst>
            <a:innerShdw blurRad="76200">
              <a:srgbClr val="000000"/>
            </a:innerShdw>
          </a:effectLst>
        </p:spPr>
      </p:pic>
      <p:sp>
        <p:nvSpPr>
          <p:cNvPr id="5" name="Rectangle 4"/>
          <p:cNvSpPr/>
          <p:nvPr/>
        </p:nvSpPr>
        <p:spPr>
          <a:xfrm>
            <a:off x="2409979" y="631065"/>
            <a:ext cx="8601458"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ARCHITECTURE OF CNN</a:t>
            </a:r>
            <a:endParaRPr lang="en-US"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9688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38648"/>
            <a:ext cx="8915400" cy="4172574"/>
          </a:xfrm>
        </p:spPr>
        <p:txBody>
          <a:bodyPr/>
          <a:lstStyle/>
          <a:p>
            <a:pPr marL="0" indent="0">
              <a:buNone/>
            </a:pPr>
            <a:endParaRPr lang="en-US" sz="2400" dirty="0" smtClean="0">
              <a:latin typeface="Arial Black" panose="020B0A04020102020204" pitchFamily="34" charset="0"/>
            </a:endParaRPr>
          </a:p>
          <a:p>
            <a:pPr lvl="1">
              <a:buFont typeface="Wingdings" panose="05000000000000000000" pitchFamily="2" charset="2"/>
              <a:buChar char="§"/>
            </a:pPr>
            <a:r>
              <a:rPr lang="en-US" sz="2000" dirty="0" smtClean="0">
                <a:latin typeface="Calibri" panose="020F0502020204030204" pitchFamily="34" charset="0"/>
                <a:cs typeface="Calibri" panose="020F0502020204030204" pitchFamily="34" charset="0"/>
              </a:rPr>
              <a:t>Make a Heart Disease Predictive Model to predict on the “target” column of the dataset.</a:t>
            </a:r>
          </a:p>
          <a:p>
            <a:pPr lvl="1">
              <a:buFont typeface="Wingdings" panose="05000000000000000000" pitchFamily="2" charset="2"/>
              <a:buChar char="§"/>
            </a:pPr>
            <a:r>
              <a:rPr lang="en-US" sz="2000" dirty="0" smtClean="0">
                <a:latin typeface="Calibri" panose="020F0502020204030204" pitchFamily="34" charset="0"/>
                <a:cs typeface="Calibri" panose="020F0502020204030204" pitchFamily="34" charset="0"/>
              </a:rPr>
              <a:t>Steps to complete:</a:t>
            </a:r>
          </a:p>
          <a:p>
            <a:pPr marL="1257300" lvl="2" indent="-342900">
              <a:buFont typeface="+mj-lt"/>
              <a:buAutoNum type="arabicPeriod"/>
            </a:pPr>
            <a:r>
              <a:rPr lang="en-US" sz="1800" dirty="0" smtClean="0">
                <a:latin typeface="Calibri" panose="020F0502020204030204" pitchFamily="34" charset="0"/>
                <a:cs typeface="Calibri" panose="020F0502020204030204" pitchFamily="34" charset="0"/>
              </a:rPr>
              <a:t>Specify the architecture.</a:t>
            </a:r>
          </a:p>
          <a:p>
            <a:pPr marL="1257300" lvl="2" indent="-342900">
              <a:buFont typeface="+mj-lt"/>
              <a:buAutoNum type="arabicPeriod"/>
            </a:pPr>
            <a:r>
              <a:rPr lang="en-US" sz="1800" dirty="0" smtClean="0">
                <a:latin typeface="Calibri" panose="020F0502020204030204" pitchFamily="34" charset="0"/>
                <a:cs typeface="Calibri" panose="020F0502020204030204" pitchFamily="34" charset="0"/>
              </a:rPr>
              <a:t>Compile the model</a:t>
            </a:r>
          </a:p>
          <a:p>
            <a:pPr marL="1257300" lvl="2" indent="-342900">
              <a:buFont typeface="+mj-lt"/>
              <a:buAutoNum type="arabicPeriod"/>
            </a:pPr>
            <a:r>
              <a:rPr lang="en-US" sz="1800" dirty="0" smtClean="0">
                <a:latin typeface="Calibri" panose="020F0502020204030204" pitchFamily="34" charset="0"/>
                <a:cs typeface="Calibri" panose="020F0502020204030204" pitchFamily="34" charset="0"/>
              </a:rPr>
              <a:t>Fit the model</a:t>
            </a:r>
          </a:p>
          <a:p>
            <a:pPr marL="1257300" lvl="2" indent="-342900">
              <a:buFont typeface="+mj-lt"/>
              <a:buAutoNum type="arabicPeriod"/>
            </a:pPr>
            <a:r>
              <a:rPr lang="en-US" sz="1800" dirty="0" smtClean="0">
                <a:latin typeface="Calibri" panose="020F0502020204030204" pitchFamily="34" charset="0"/>
                <a:cs typeface="Calibri" panose="020F0502020204030204" pitchFamily="34" charset="0"/>
              </a:rPr>
              <a:t>Predict on sample data.</a:t>
            </a:r>
          </a:p>
        </p:txBody>
      </p:sp>
      <p:sp>
        <p:nvSpPr>
          <p:cNvPr id="4" name="Rectangle 3"/>
          <p:cNvSpPr/>
          <p:nvPr/>
        </p:nvSpPr>
        <p:spPr>
          <a:xfrm>
            <a:off x="3880676" y="391561"/>
            <a:ext cx="4894289"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MINI-PROJECT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84291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18954" y="1764405"/>
            <a:ext cx="9839457" cy="4752305"/>
          </a:xfrm>
        </p:spPr>
        <p:txBody>
          <a:bodyPr>
            <a:noAutofit/>
          </a:bodyPr>
          <a:lstStyle/>
          <a:p>
            <a:pPr>
              <a:buFont typeface="Wingdings" panose="05000000000000000000" pitchFamily="2" charset="2"/>
              <a:buChar char="§"/>
            </a:pPr>
            <a:endParaRPr lang="en-US" dirty="0" smtClean="0">
              <a:latin typeface="Calibri" panose="020F0502020204030204" pitchFamily="34" charset="0"/>
              <a:cs typeface="Calibri" panose="020F0502020204030204" pitchFamily="34" charset="0"/>
            </a:endParaRPr>
          </a:p>
          <a:p>
            <a:pPr>
              <a:buFont typeface="Wingdings" panose="05000000000000000000" pitchFamily="2" charset="2"/>
              <a:buChar char="§"/>
            </a:pPr>
            <a:r>
              <a:rPr lang="en-US" dirty="0" smtClean="0">
                <a:latin typeface="Calibri" panose="020F0502020204030204" pitchFamily="34" charset="0"/>
                <a:cs typeface="Calibri" panose="020F0502020204030204" pitchFamily="34" charset="0"/>
              </a:rPr>
              <a:t>This </a:t>
            </a:r>
            <a:r>
              <a:rPr lang="en-US" dirty="0">
                <a:latin typeface="Calibri" panose="020F0502020204030204" pitchFamily="34" charset="0"/>
                <a:cs typeface="Calibri" panose="020F0502020204030204" pitchFamily="34" charset="0"/>
              </a:rPr>
              <a:t>layer is the first layer that is used to extract the various features from the input layer</a:t>
            </a:r>
            <a:r>
              <a:rPr lang="en-US" dirty="0" smtClean="0">
                <a:latin typeface="Calibri" panose="020F0502020204030204" pitchFamily="34" charset="0"/>
                <a:cs typeface="Calibri" panose="020F0502020204030204" pitchFamily="34" charset="0"/>
              </a:rPr>
              <a:t>.</a:t>
            </a:r>
          </a:p>
          <a:p>
            <a:pPr>
              <a:buFont typeface="Wingdings" panose="05000000000000000000" pitchFamily="2" charset="2"/>
              <a:buChar char="§"/>
            </a:pPr>
            <a:r>
              <a:rPr lang="en-US" dirty="0" smtClean="0">
                <a:latin typeface="Calibri" panose="020F0502020204030204" pitchFamily="34" charset="0"/>
                <a:cs typeface="Calibri" panose="020F0502020204030204" pitchFamily="34" charset="0"/>
              </a:rPr>
              <a:t>We divide all the pixel values  with 255 to make computation fast.</a:t>
            </a:r>
          </a:p>
          <a:p>
            <a:pPr>
              <a:buFont typeface="Wingdings" panose="05000000000000000000" pitchFamily="2" charset="2"/>
              <a:buChar char="§"/>
            </a:pPr>
            <a:r>
              <a:rPr lang="en-US" dirty="0" smtClean="0">
                <a:latin typeface="Calibri" panose="020F0502020204030204" pitchFamily="34" charset="0"/>
                <a:cs typeface="Calibri" panose="020F0502020204030204" pitchFamily="34" charset="0"/>
              </a:rPr>
              <a:t>We obtain values in terms of 0 and 1.</a:t>
            </a: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We use multiple convolution filters or kernels that run over the image and compute a dot product.</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Each filter extracts different features from the image.</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Let us consider a filter size of 3*3 and an image of size 5*5.</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We perform an element wise multiplication between the image pixel values that match the size of kernel and the kernel itself and sum them up.</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This provides us a single value for the feature cell.</a:t>
            </a:r>
          </a:p>
          <a:p>
            <a:endParaRPr lang="en-IN" dirty="0"/>
          </a:p>
        </p:txBody>
      </p:sp>
      <p:sp>
        <p:nvSpPr>
          <p:cNvPr id="5" name="Rectangle 4"/>
          <p:cNvSpPr/>
          <p:nvPr/>
        </p:nvSpPr>
        <p:spPr>
          <a:xfrm>
            <a:off x="2966847" y="481712"/>
            <a:ext cx="741741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CONVOLUTION LAYER</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44840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89212" y="2253465"/>
            <a:ext cx="8603086" cy="3657757"/>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1784879" y="546107"/>
            <a:ext cx="9523761"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WHAT ARE CONVOLUTIONS?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400627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493949"/>
            <a:ext cx="8915400" cy="4417273"/>
          </a:xfrm>
        </p:spPr>
        <p:txBody>
          <a:bodyPr>
            <a:normAutofit/>
          </a:bodyPr>
          <a:lstStyle/>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Following each convolution operation, the CNN applies a Rectified Linear Unit (</a:t>
            </a:r>
            <a:r>
              <a:rPr lang="en-US" sz="2400" dirty="0" err="1">
                <a:latin typeface="Calibri" panose="020F0502020204030204" pitchFamily="34" charset="0"/>
                <a:cs typeface="Calibri" panose="020F0502020204030204" pitchFamily="34" charset="0"/>
              </a:rPr>
              <a:t>ReLU</a:t>
            </a:r>
            <a:r>
              <a:rPr lang="en-US" sz="2400" dirty="0">
                <a:latin typeface="Calibri" panose="020F0502020204030204" pitchFamily="34" charset="0"/>
                <a:cs typeface="Calibri" panose="020F0502020204030204" pitchFamily="34" charset="0"/>
              </a:rPr>
              <a:t>) transformation to the convolved feature, in order to introduce nonlinearity into the model. The </a:t>
            </a:r>
            <a:r>
              <a:rPr lang="en-US" sz="2400" dirty="0" err="1">
                <a:latin typeface="Calibri" panose="020F0502020204030204" pitchFamily="34" charset="0"/>
                <a:cs typeface="Calibri" panose="020F0502020204030204" pitchFamily="34" charset="0"/>
              </a:rPr>
              <a:t>ReLU</a:t>
            </a:r>
            <a:r>
              <a:rPr lang="en-US" sz="2400" dirty="0">
                <a:latin typeface="Calibri" panose="020F0502020204030204" pitchFamily="34" charset="0"/>
                <a:cs typeface="Calibri" panose="020F0502020204030204" pitchFamily="34" charset="0"/>
              </a:rPr>
              <a:t> function, F(x)=max(0,x), returns </a:t>
            </a:r>
            <a:r>
              <a:rPr lang="en-US" sz="2400" i="1" dirty="0">
                <a:latin typeface="Calibri" panose="020F0502020204030204" pitchFamily="34" charset="0"/>
                <a:cs typeface="Calibri" panose="020F0502020204030204" pitchFamily="34" charset="0"/>
              </a:rPr>
              <a:t>x</a:t>
            </a:r>
            <a:r>
              <a:rPr lang="en-US" sz="2400" dirty="0">
                <a:latin typeface="Calibri" panose="020F0502020204030204" pitchFamily="34" charset="0"/>
                <a:cs typeface="Calibri" panose="020F0502020204030204" pitchFamily="34" charset="0"/>
              </a:rPr>
              <a:t> for all values of </a:t>
            </a:r>
            <a:r>
              <a:rPr lang="en-US" sz="2400" i="1" dirty="0">
                <a:latin typeface="Calibri" panose="020F0502020204030204" pitchFamily="34" charset="0"/>
                <a:cs typeface="Calibri" panose="020F0502020204030204" pitchFamily="34" charset="0"/>
              </a:rPr>
              <a:t>x</a:t>
            </a:r>
            <a:r>
              <a:rPr lang="en-US" sz="2400" dirty="0">
                <a:latin typeface="Calibri" panose="020F0502020204030204" pitchFamily="34" charset="0"/>
                <a:cs typeface="Calibri" panose="020F0502020204030204" pitchFamily="34" charset="0"/>
              </a:rPr>
              <a:t> &gt; 0, and returns 0 for all values of </a:t>
            </a:r>
            <a:r>
              <a:rPr lang="en-US" sz="2400" i="1" dirty="0">
                <a:latin typeface="Calibri" panose="020F0502020204030204" pitchFamily="34" charset="0"/>
                <a:cs typeface="Calibri" panose="020F0502020204030204" pitchFamily="34" charset="0"/>
              </a:rPr>
              <a:t>x</a:t>
            </a:r>
            <a:r>
              <a:rPr lang="en-US" sz="2400" dirty="0">
                <a:latin typeface="Calibri" panose="020F0502020204030204" pitchFamily="34" charset="0"/>
                <a:cs typeface="Calibri" panose="020F0502020204030204" pitchFamily="34" charset="0"/>
              </a:rPr>
              <a:t> ≤ 0</a:t>
            </a:r>
            <a:r>
              <a:rPr lang="en-US" sz="2400" dirty="0" smtClean="0">
                <a:latin typeface="Calibri" panose="020F0502020204030204" pitchFamily="34" charset="0"/>
                <a:cs typeface="Calibri" panose="020F0502020204030204" pitchFamily="34" charset="0"/>
              </a:rPr>
              <a:t>.</a:t>
            </a:r>
          </a:p>
          <a:p>
            <a:pPr>
              <a:buFont typeface="Wingdings" panose="05000000000000000000" pitchFamily="2" charset="2"/>
              <a:buChar char="§"/>
            </a:pPr>
            <a:endParaRPr lang="en-IN" sz="2400" dirty="0">
              <a:latin typeface="Calibri" panose="020F0502020204030204" pitchFamily="34" charset="0"/>
              <a:cs typeface="Calibri" panose="020F0502020204030204" pitchFamily="34" charset="0"/>
            </a:endParaRPr>
          </a:p>
        </p:txBody>
      </p:sp>
      <p:sp>
        <p:nvSpPr>
          <p:cNvPr id="5" name="Rectangle 4"/>
          <p:cNvSpPr/>
          <p:nvPr/>
        </p:nvSpPr>
        <p:spPr>
          <a:xfrm>
            <a:off x="5659973" y="437882"/>
            <a:ext cx="1899926" cy="923330"/>
          </a:xfrm>
          <a:prstGeom prst="rect">
            <a:avLst/>
          </a:prstGeom>
          <a:noFill/>
        </p:spPr>
        <p:txBody>
          <a:bodyPr wrap="square" lIns="91440" tIns="45720" rIns="91440" bIns="45720">
            <a:spAutoFit/>
          </a:bodyPr>
          <a:lstStyle/>
          <a:p>
            <a:pPr algn="ctr"/>
            <a:r>
              <a:rPr lang="en-US" sz="5400" b="1" dirty="0" err="1" smtClean="0">
                <a:ln w="9525">
                  <a:solidFill>
                    <a:schemeClr val="bg1"/>
                  </a:solidFill>
                  <a:prstDash val="solid"/>
                </a:ln>
                <a:effectLst>
                  <a:outerShdw blurRad="12700" dist="38100" dir="2700000" algn="tl" rotWithShape="0">
                    <a:schemeClr val="bg1">
                      <a:lumMod val="50000"/>
                    </a:schemeClr>
                  </a:outerShdw>
                </a:effectLst>
              </a:rPr>
              <a:t>ReLU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gify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84452" y="3567046"/>
            <a:ext cx="4762500" cy="26860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33710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Max pooling layer helps reduce the spatial size of the convolved features and also helps reduce over-fitting by providing an abstracted representation of them. It is a</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sample-based discretization process.</a:t>
            </a:r>
          </a:p>
          <a:p>
            <a:r>
              <a:rPr lang="en-US" dirty="0">
                <a:latin typeface="Calibri" panose="020F0502020204030204" pitchFamily="34" charset="0"/>
                <a:cs typeface="Calibri" panose="020F0502020204030204" pitchFamily="34" charset="0"/>
              </a:rPr>
              <a:t>It is similar to the convolution layer but instead of taking a dot product between the input and the kernel we take the max of the region from the input overlapped by the kernel.</a:t>
            </a:r>
          </a:p>
        </p:txBody>
      </p:sp>
      <p:sp>
        <p:nvSpPr>
          <p:cNvPr id="4" name="Text Placeholder 3"/>
          <p:cNvSpPr>
            <a:spLocks noGrp="1"/>
          </p:cNvSpPr>
          <p:nvPr>
            <p:ph type="body" sz="half" idx="2"/>
          </p:nvPr>
        </p:nvSpPr>
        <p:spPr/>
        <p:txBody>
          <a:bodyPr/>
          <a:lstStyle/>
          <a:p>
            <a:endParaRPr lang="en-IN" dirty="0"/>
          </a:p>
        </p:txBody>
      </p:sp>
      <p:sp>
        <p:nvSpPr>
          <p:cNvPr id="5" name="Rectangle 4"/>
          <p:cNvSpPr/>
          <p:nvPr/>
        </p:nvSpPr>
        <p:spPr>
          <a:xfrm>
            <a:off x="4032512" y="301408"/>
            <a:ext cx="5131533"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MAX POOLING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211" y="1493949"/>
            <a:ext cx="3898802" cy="50292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52173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At the end of a convolutional neural network are one or more fully connected layers (when two layers are "fully connected," every node in the first layer is connected to every node in the second layer</a:t>
            </a:r>
            <a:r>
              <a:rPr lang="en-US" sz="2400" dirty="0" smtClean="0">
                <a:latin typeface="Calibri" panose="020F0502020204030204" pitchFamily="34" charset="0"/>
                <a:cs typeface="Calibri" panose="020F0502020204030204" pitchFamily="34" charset="0"/>
              </a:rPr>
              <a:t>).</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Their job is to perform classification based on the features extracted by the convolutions</a:t>
            </a:r>
            <a:r>
              <a:rPr lang="en-US" sz="2400" dirty="0" smtClean="0">
                <a:latin typeface="Calibri" panose="020F0502020204030204" pitchFamily="34" charset="0"/>
                <a:cs typeface="Calibri" panose="020F0502020204030204" pitchFamily="34" charset="0"/>
              </a:rPr>
              <a:t>.</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Typically, the final fully connected layer contains a </a:t>
            </a:r>
            <a:r>
              <a:rPr lang="en-US" sz="2400" dirty="0" err="1">
                <a:latin typeface="Calibri" panose="020F0502020204030204" pitchFamily="34" charset="0"/>
                <a:cs typeface="Calibri" panose="020F0502020204030204" pitchFamily="34" charset="0"/>
              </a:rPr>
              <a:t>softmax</a:t>
            </a:r>
            <a:r>
              <a:rPr lang="en-US" sz="2400" dirty="0">
                <a:latin typeface="Calibri" panose="020F0502020204030204" pitchFamily="34" charset="0"/>
                <a:cs typeface="Calibri" panose="020F0502020204030204" pitchFamily="34" charset="0"/>
              </a:rPr>
              <a:t> activation function, which outputs a probability value from 0 to 1 for each of the classification labels the model is trying to predict.</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2320528" y="494591"/>
            <a:ext cx="894187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FULLY CONNECTED LAYERS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85010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andicam 2021-10-10 20-07-57-00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3194" y="1279173"/>
            <a:ext cx="9903854" cy="4671314"/>
          </a:xfrm>
        </p:spPr>
      </p:pic>
      <p:sp>
        <p:nvSpPr>
          <p:cNvPr id="4" name="Rectangle 3"/>
          <p:cNvSpPr/>
          <p:nvPr/>
        </p:nvSpPr>
        <p:spPr>
          <a:xfrm>
            <a:off x="2847916" y="422663"/>
            <a:ext cx="788709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MAJOR PROJECT CODE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337290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614970" y="1335124"/>
            <a:ext cx="8177525" cy="4151276"/>
          </a:xfrm>
        </p:spPr>
      </p:pic>
    </p:spTree>
    <p:extLst>
      <p:ext uri="{BB962C8B-B14F-4D97-AF65-F5344CB8AC3E}">
        <p14:creationId xmlns:p14="http://schemas.microsoft.com/office/powerpoint/2010/main" val="3504366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2133600"/>
            <a:ext cx="8911687" cy="3778250"/>
          </a:xfrm>
        </p:spPr>
      </p:pic>
    </p:spTree>
    <p:extLst>
      <p:ext uri="{BB962C8B-B14F-4D97-AF65-F5344CB8AC3E}">
        <p14:creationId xmlns:p14="http://schemas.microsoft.com/office/powerpoint/2010/main" val="1615685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952" y="1390918"/>
            <a:ext cx="9684913" cy="4520932"/>
          </a:xfrm>
        </p:spPr>
      </p:pic>
    </p:spTree>
    <p:extLst>
      <p:ext uri="{BB962C8B-B14F-4D97-AF65-F5344CB8AC3E}">
        <p14:creationId xmlns:p14="http://schemas.microsoft.com/office/powerpoint/2010/main" val="397142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133600"/>
            <a:ext cx="8911687" cy="3778250"/>
          </a:xfrm>
        </p:spPr>
      </p:pic>
    </p:spTree>
    <p:extLst>
      <p:ext uri="{BB962C8B-B14F-4D97-AF65-F5344CB8AC3E}">
        <p14:creationId xmlns:p14="http://schemas.microsoft.com/office/powerpoint/2010/main" val="406377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138" y="1468438"/>
            <a:ext cx="8794137" cy="5280092"/>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p:cNvSpPr/>
          <p:nvPr/>
        </p:nvSpPr>
        <p:spPr>
          <a:xfrm>
            <a:off x="2225897" y="417318"/>
            <a:ext cx="910537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MINI-PROJECT CERTIFICATE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522258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0448" y="2967335"/>
            <a:ext cx="4051109"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00444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2133600"/>
            <a:ext cx="9465413" cy="3777622"/>
          </a:xfrm>
        </p:spPr>
        <p:txBody>
          <a:bodyPr>
            <a:normAutofit/>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Build a Neural Network, to classify “mask” and “</a:t>
            </a:r>
            <a:r>
              <a:rPr lang="en-US" sz="2400" dirty="0" err="1" smtClean="0">
                <a:latin typeface="Calibri" panose="020F0502020204030204" pitchFamily="34" charset="0"/>
                <a:cs typeface="Calibri" panose="020F0502020204030204" pitchFamily="34" charset="0"/>
              </a:rPr>
              <a:t>without_mask</a:t>
            </a:r>
            <a:r>
              <a:rPr lang="en-US" sz="2400" dirty="0" smtClean="0">
                <a:latin typeface="Calibri" panose="020F0502020204030204" pitchFamily="34" charset="0"/>
                <a:cs typeface="Calibri" panose="020F0502020204030204" pitchFamily="34" charset="0"/>
              </a:rPr>
              <a:t>” images.</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Using </a:t>
            </a:r>
            <a:r>
              <a:rPr lang="en-US" sz="2400" dirty="0" err="1" smtClean="0">
                <a:latin typeface="Calibri" panose="020F0502020204030204" pitchFamily="34" charset="0"/>
                <a:cs typeface="Calibri" panose="020F0502020204030204" pitchFamily="34" charset="0"/>
              </a:rPr>
              <a:t>opencv,predict</a:t>
            </a:r>
            <a:r>
              <a:rPr lang="en-US" sz="2400" dirty="0" smtClean="0">
                <a:latin typeface="Calibri" panose="020F0502020204030204" pitchFamily="34" charset="0"/>
                <a:cs typeface="Calibri" panose="020F0502020204030204" pitchFamily="34" charset="0"/>
              </a:rPr>
              <a:t> on each image in a webcam video (whether it is belong to “mask” or “</a:t>
            </a:r>
            <a:r>
              <a:rPr lang="en-US" sz="2400" dirty="0" err="1" smtClean="0">
                <a:latin typeface="Calibri" panose="020F0502020204030204" pitchFamily="34" charset="0"/>
                <a:cs typeface="Calibri" panose="020F0502020204030204" pitchFamily="34" charset="0"/>
              </a:rPr>
              <a:t>without_mask</a:t>
            </a:r>
            <a:r>
              <a:rPr lang="en-US" sz="2400" dirty="0" smtClean="0">
                <a:latin typeface="Calibri" panose="020F0502020204030204" pitchFamily="34" charset="0"/>
                <a:cs typeface="Calibri" panose="020F0502020204030204" pitchFamily="34" charset="0"/>
              </a:rPr>
              <a:t>” image).Round a rectangle on the detected face and also put a text above that rectangle ,depicting whether it is a masked or a non-masked image.</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4044248" y="494592"/>
            <a:ext cx="572624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MAJOR PROJECT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9140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6" y="1880315"/>
            <a:ext cx="7849739" cy="4546243"/>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p:cNvSpPr/>
          <p:nvPr/>
        </p:nvSpPr>
        <p:spPr>
          <a:xfrm>
            <a:off x="2589212" y="476519"/>
            <a:ext cx="8042363" cy="923330"/>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INTERNSHIP CERTIFICATE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2413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55631"/>
          </a:xfrm>
        </p:spPr>
        <p:txBody>
          <a:bodyPr>
            <a:normAutofit fontScale="90000"/>
          </a:bodyPr>
          <a:lstStyle/>
          <a:p>
            <a:pPr algn="ct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WHAT </a:t>
            </a: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IS ARTIFICIAL INTELLIGENCE?</a:t>
            </a:r>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
            </a:r>
            <a:b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br>
            <a:endParaRPr lang="en-IN" dirty="0">
              <a:latin typeface="Arial Rounded MT Bold" panose="020F0704030504030204" pitchFamily="34" charset="0"/>
            </a:endParaRPr>
          </a:p>
        </p:txBody>
      </p:sp>
      <p:sp>
        <p:nvSpPr>
          <p:cNvPr id="7" name="Content Placeholder 6"/>
          <p:cNvSpPr>
            <a:spLocks noGrp="1"/>
          </p:cNvSpPr>
          <p:nvPr>
            <p:ph idx="1"/>
          </p:nvPr>
        </p:nvSpPr>
        <p:spPr>
          <a:xfrm>
            <a:off x="2485623" y="1996225"/>
            <a:ext cx="9504607" cy="4365938"/>
          </a:xfrm>
        </p:spPr>
        <p:txBody>
          <a:bodyPr>
            <a:normAutofit/>
          </a:bodyPr>
          <a:lstStyle/>
          <a:p>
            <a:pPr>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Artificial Intelligence is the simulation of human intelligence by machines.</a:t>
            </a:r>
          </a:p>
          <a:p>
            <a:pPr marL="914400" lvl="1" indent="-457200">
              <a:buFont typeface="+mj-lt"/>
              <a:buAutoNum type="arabicPeriod"/>
            </a:pPr>
            <a:r>
              <a:rPr lang="en-US" sz="2200" dirty="0" smtClean="0">
                <a:latin typeface="Calibri" panose="020F0502020204030204" pitchFamily="34" charset="0"/>
                <a:cs typeface="Calibri" panose="020F0502020204030204" pitchFamily="34" charset="0"/>
              </a:rPr>
              <a:t>The ability to solve the problems.</a:t>
            </a:r>
          </a:p>
          <a:p>
            <a:pPr marL="914400" lvl="1" indent="-457200">
              <a:buFont typeface="+mj-lt"/>
              <a:buAutoNum type="arabicPeriod"/>
            </a:pPr>
            <a:r>
              <a:rPr lang="en-US" sz="2200" dirty="0" smtClean="0">
                <a:latin typeface="Calibri" panose="020F0502020204030204" pitchFamily="34" charset="0"/>
                <a:cs typeface="Calibri" panose="020F0502020204030204" pitchFamily="34" charset="0"/>
              </a:rPr>
              <a:t>The ability to act rationally.</a:t>
            </a:r>
          </a:p>
          <a:p>
            <a:pPr marL="914400" lvl="1" indent="-457200">
              <a:buFont typeface="+mj-lt"/>
              <a:buAutoNum type="arabicPeriod"/>
            </a:pPr>
            <a:r>
              <a:rPr lang="en-US" sz="2200" dirty="0" smtClean="0">
                <a:latin typeface="Calibri" panose="020F0502020204030204" pitchFamily="34" charset="0"/>
                <a:cs typeface="Calibri" panose="020F0502020204030204" pitchFamily="34" charset="0"/>
              </a:rPr>
              <a:t>The ability to act like humans.</a:t>
            </a:r>
          </a:p>
          <a:p>
            <a:pPr marL="457200" lvl="1" indent="0">
              <a:buNone/>
            </a:pPr>
            <a:endParaRPr lang="en-US" sz="2200" dirty="0" smtClean="0">
              <a:latin typeface="Calibri" panose="020F0502020204030204" pitchFamily="34" charset="0"/>
              <a:cs typeface="Calibri" panose="020F0502020204030204" pitchFamily="34" charset="0"/>
            </a:endParaRPr>
          </a:p>
          <a:p>
            <a:pPr marL="457200" lvl="1" indent="0">
              <a:buNone/>
            </a:pPr>
            <a:endParaRPr lang="en-US" sz="2200" dirty="0" smtClean="0">
              <a:latin typeface="Calibri" panose="020F0502020204030204" pitchFamily="34" charset="0"/>
              <a:cs typeface="Calibri" panose="020F0502020204030204" pitchFamily="34" charset="0"/>
            </a:endParaRPr>
          </a:p>
          <a:p>
            <a:pPr marL="0" indent="0">
              <a:buNone/>
            </a:pPr>
            <a:endParaRPr lang="en-US" sz="2400" dirty="0" smtClean="0">
              <a:latin typeface="Calibri" panose="020F0502020204030204" pitchFamily="34" charset="0"/>
              <a:cs typeface="Calibri" panose="020F0502020204030204" pitchFamily="34" charset="0"/>
            </a:endParaRPr>
          </a:p>
          <a:p>
            <a:pPr>
              <a:buFont typeface="Wingdings" panose="05000000000000000000" pitchFamily="2" charset="2"/>
              <a:buChar char="§"/>
            </a:pPr>
            <a:endParaRPr lang="en-IN" sz="2400"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73" y="2717442"/>
            <a:ext cx="3551628" cy="32282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06050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9177" y="759854"/>
            <a:ext cx="2704564" cy="1244957"/>
          </a:xfrm>
          <a:prstGeom prst="rect">
            <a:avLst/>
          </a:prstGeom>
          <a:solidFill>
            <a:schemeClr val="tx1"/>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spc="50" dirty="0" smtClean="0">
                <a:ln w="0"/>
                <a:solidFill>
                  <a:schemeClr val="bg2"/>
                </a:solidFill>
                <a:effectLst>
                  <a:innerShdw blurRad="63500" dist="50800" dir="13500000">
                    <a:srgbClr val="000000">
                      <a:alpha val="50000"/>
                    </a:srgbClr>
                  </a:innerShdw>
                </a:effectLst>
              </a:rPr>
              <a:t>ARTIFICIAL INTELIIGENCE</a:t>
            </a:r>
            <a:endParaRPr lang="en-IN" b="1" spc="50" dirty="0">
              <a:ln w="0"/>
              <a:solidFill>
                <a:schemeClr val="bg2"/>
              </a:solidFill>
              <a:effectLst>
                <a:innerShdw blurRad="63500" dist="50800" dir="13500000">
                  <a:srgbClr val="000000">
                    <a:alpha val="50000"/>
                  </a:srgbClr>
                </a:innerShdw>
              </a:effectLst>
            </a:endParaRPr>
          </a:p>
        </p:txBody>
      </p:sp>
      <p:sp>
        <p:nvSpPr>
          <p:cNvPr id="5" name="Rectangle 4"/>
          <p:cNvSpPr/>
          <p:nvPr/>
        </p:nvSpPr>
        <p:spPr>
          <a:xfrm>
            <a:off x="3837904" y="4584879"/>
            <a:ext cx="2507109" cy="1148369"/>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50" dirty="0" smtClean="0">
                <a:ln w="0"/>
                <a:solidFill>
                  <a:schemeClr val="bg2"/>
                </a:solidFill>
                <a:effectLst>
                  <a:innerShdw blurRad="63500" dist="50800" dir="13500000">
                    <a:srgbClr val="000000">
                      <a:alpha val="50000"/>
                    </a:srgbClr>
                  </a:innerShdw>
                </a:effectLst>
              </a:rPr>
              <a:t>MACHINE LEARNING</a:t>
            </a:r>
            <a:endParaRPr lang="en-IN" b="1" spc="50" dirty="0">
              <a:ln w="0"/>
              <a:solidFill>
                <a:schemeClr val="bg2"/>
              </a:solidFill>
              <a:effectLst>
                <a:innerShdw blurRad="63500" dist="50800" dir="13500000">
                  <a:srgbClr val="000000">
                    <a:alpha val="50000"/>
                  </a:srgbClr>
                </a:innerShdw>
              </a:effectLst>
            </a:endParaRPr>
          </a:p>
        </p:txBody>
      </p:sp>
      <p:sp>
        <p:nvSpPr>
          <p:cNvPr id="6" name="Rectangle 5"/>
          <p:cNvSpPr/>
          <p:nvPr/>
        </p:nvSpPr>
        <p:spPr>
          <a:xfrm>
            <a:off x="8553741" y="4546243"/>
            <a:ext cx="2290271" cy="1187005"/>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50" dirty="0" smtClean="0">
                <a:ln w="0"/>
                <a:solidFill>
                  <a:schemeClr val="bg2"/>
                </a:solidFill>
                <a:effectLst>
                  <a:innerShdw blurRad="63500" dist="50800" dir="13500000">
                    <a:srgbClr val="000000">
                      <a:alpha val="50000"/>
                    </a:srgbClr>
                  </a:innerShdw>
                </a:effectLst>
              </a:rPr>
              <a:t>DEEP LEARNING</a:t>
            </a:r>
            <a:endParaRPr lang="en-IN" b="1" spc="50" dirty="0">
              <a:ln w="0"/>
              <a:solidFill>
                <a:schemeClr val="bg2"/>
              </a:solidFill>
              <a:effectLst>
                <a:innerShdw blurRad="63500" dist="50800" dir="13500000">
                  <a:srgbClr val="000000">
                    <a:alpha val="50000"/>
                  </a:srgbClr>
                </a:innerShdw>
              </a:effectLst>
            </a:endParaRPr>
          </a:p>
        </p:txBody>
      </p:sp>
      <p:sp>
        <p:nvSpPr>
          <p:cNvPr id="15" name="Rounded Rectangle 14"/>
          <p:cNvSpPr/>
          <p:nvPr/>
        </p:nvSpPr>
        <p:spPr>
          <a:xfrm>
            <a:off x="6074557" y="2862329"/>
            <a:ext cx="2253803" cy="438956"/>
          </a:xfrm>
          <a:prstGeom prst="round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50" dirty="0" smtClean="0">
                <a:ln w="0"/>
                <a:solidFill>
                  <a:schemeClr val="bg2"/>
                </a:solidFill>
                <a:effectLst>
                  <a:innerShdw blurRad="63500" dist="50800" dir="13500000">
                    <a:srgbClr val="000000">
                      <a:alpha val="50000"/>
                    </a:srgbClr>
                  </a:innerShdw>
                </a:effectLst>
              </a:rPr>
              <a:t>TYPES</a:t>
            </a:r>
            <a:endParaRPr lang="en-IN" b="1" spc="50" dirty="0">
              <a:ln w="0"/>
              <a:solidFill>
                <a:schemeClr val="bg2"/>
              </a:solidFill>
              <a:effectLst>
                <a:innerShdw blurRad="63500" dist="50800" dir="13500000">
                  <a:srgbClr val="000000">
                    <a:alpha val="50000"/>
                  </a:srgbClr>
                </a:innerShdw>
              </a:effectLst>
            </a:endParaRPr>
          </a:p>
        </p:txBody>
      </p:sp>
      <p:cxnSp>
        <p:nvCxnSpPr>
          <p:cNvPr id="17" name="Straight Arrow Connector 16"/>
          <p:cNvCxnSpPr/>
          <p:nvPr/>
        </p:nvCxnSpPr>
        <p:spPr>
          <a:xfrm flipH="1">
            <a:off x="5353340" y="3359240"/>
            <a:ext cx="991673" cy="118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739956" y="3320603"/>
            <a:ext cx="1262129" cy="118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01459" y="2004811"/>
            <a:ext cx="0" cy="777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375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676089" cy="805445"/>
          </a:xfrm>
        </p:spPr>
        <p:txBody>
          <a:bodyPr>
            <a:normAutofit fontScale="90000"/>
          </a:bodyPr>
          <a:lstStyle/>
          <a:p>
            <a:pPr algn="ct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MACHINE </a:t>
            </a: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LEARNING</a:t>
            </a:r>
            <a: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t/>
            </a:r>
            <a:br>
              <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rPr>
            </a:br>
            <a:endParaRPr lang="en-IN" dirty="0">
              <a:latin typeface="Arial Rounded MT Bold" panose="020F0704030504030204" pitchFamily="34" charset="0"/>
            </a:endParaRPr>
          </a:p>
        </p:txBody>
      </p:sp>
      <p:sp>
        <p:nvSpPr>
          <p:cNvPr id="3" name="Content Placeholder 2"/>
          <p:cNvSpPr>
            <a:spLocks noGrp="1"/>
          </p:cNvSpPr>
          <p:nvPr>
            <p:ph idx="1"/>
          </p:nvPr>
        </p:nvSpPr>
        <p:spPr>
          <a:xfrm>
            <a:off x="2589211" y="1738648"/>
            <a:ext cx="9375261" cy="4172574"/>
          </a:xfrm>
        </p:spPr>
        <p:txBody>
          <a:bodyPr>
            <a:normAutofit fontScale="92500" lnSpcReduction="20000"/>
          </a:bodyPr>
          <a:lstStyle/>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Machine learning is defined as a set of tools to make inferences and predictions from the data</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HOW DOES IT WORK ?</a:t>
            </a:r>
          </a:p>
          <a:p>
            <a:pPr lvl="1" indent="-342900">
              <a:buFont typeface="+mj-lt"/>
              <a:buAutoNum type="arabicPeriod"/>
            </a:pPr>
            <a:r>
              <a:rPr lang="en-US" sz="2000" dirty="0" smtClean="0">
                <a:latin typeface="Calibri" panose="020F0502020204030204" pitchFamily="34" charset="0"/>
                <a:cs typeface="Calibri" panose="020F0502020204030204" pitchFamily="34" charset="0"/>
              </a:rPr>
              <a:t>Interdisciplinary mix of statistics and computer science.</a:t>
            </a:r>
          </a:p>
          <a:p>
            <a:pPr lvl="1" indent="-342900">
              <a:buFont typeface="+mj-lt"/>
              <a:buAutoNum type="arabicPeriod"/>
            </a:pPr>
            <a:r>
              <a:rPr lang="en-US" sz="2000" dirty="0" smtClean="0">
                <a:latin typeface="Calibri" panose="020F0502020204030204" pitchFamily="34" charset="0"/>
                <a:cs typeface="Calibri" panose="020F0502020204030204" pitchFamily="34" charset="0"/>
              </a:rPr>
              <a:t>Ability to learn without being explicitly programmed.</a:t>
            </a:r>
          </a:p>
          <a:p>
            <a:pPr lvl="1" indent="-342900">
              <a:buFont typeface="+mj-lt"/>
              <a:buAutoNum type="arabicPeriod"/>
            </a:pPr>
            <a:r>
              <a:rPr lang="en-US" sz="2000" dirty="0" smtClean="0">
                <a:latin typeface="Calibri" panose="020F0502020204030204" pitchFamily="34" charset="0"/>
                <a:cs typeface="Calibri" panose="020F0502020204030204" pitchFamily="34" charset="0"/>
              </a:rPr>
              <a:t>Learn patterns from existing data and applies it to new data.</a:t>
            </a:r>
          </a:p>
          <a:p>
            <a:pPr lvl="1" indent="-342900">
              <a:buFont typeface="+mj-lt"/>
              <a:buAutoNum type="arabicPeriod"/>
            </a:pPr>
            <a:r>
              <a:rPr lang="en-US" sz="2000" dirty="0" smtClean="0">
                <a:latin typeface="Calibri" panose="020F0502020204030204" pitchFamily="34" charset="0"/>
                <a:cs typeface="Calibri" panose="020F0502020204030204" pitchFamily="34" charset="0"/>
              </a:rPr>
              <a:t>Relies on high-quality data.</a:t>
            </a:r>
          </a:p>
          <a:p>
            <a:pPr>
              <a:buFont typeface="Wingdings" panose="05000000000000000000" pitchFamily="2" charset="2"/>
              <a:buChar char="§"/>
            </a:pPr>
            <a:r>
              <a:rPr lang="en-US" sz="2600" dirty="0" smtClean="0">
                <a:latin typeface="Calibri" panose="020F0502020204030204" pitchFamily="34" charset="0"/>
                <a:cs typeface="Calibri" panose="020F0502020204030204" pitchFamily="34" charset="0"/>
              </a:rPr>
              <a:t>TYPES OF MACHINE LEARNING</a:t>
            </a:r>
          </a:p>
          <a:p>
            <a:pPr marL="914400" lvl="1" indent="-457200">
              <a:buFont typeface="+mj-lt"/>
              <a:buAutoNum type="arabicPeriod"/>
            </a:pPr>
            <a:r>
              <a:rPr lang="en-US" sz="2000" dirty="0" smtClean="0">
                <a:latin typeface="Calibri" panose="020F0502020204030204" pitchFamily="34" charset="0"/>
                <a:cs typeface="Calibri" panose="020F0502020204030204" pitchFamily="34" charset="0"/>
              </a:rPr>
              <a:t>Supervised Learning</a:t>
            </a:r>
          </a:p>
          <a:p>
            <a:pPr marL="914400" lvl="1" indent="-457200">
              <a:buFont typeface="+mj-lt"/>
              <a:buAutoNum type="arabicPeriod"/>
            </a:pPr>
            <a:r>
              <a:rPr lang="en-US" sz="2000" dirty="0" smtClean="0">
                <a:latin typeface="Calibri" panose="020F0502020204030204" pitchFamily="34" charset="0"/>
                <a:cs typeface="Calibri" panose="020F0502020204030204" pitchFamily="34" charset="0"/>
              </a:rPr>
              <a:t>Unsupervised learning</a:t>
            </a:r>
          </a:p>
          <a:p>
            <a:pPr marL="914400" lvl="1" indent="-457200">
              <a:buFont typeface="+mj-lt"/>
              <a:buAutoNum type="arabicPeriod"/>
            </a:pPr>
            <a:r>
              <a:rPr lang="en-US" sz="2000" dirty="0" smtClean="0">
                <a:latin typeface="Calibri" panose="020F0502020204030204" pitchFamily="34" charset="0"/>
                <a:cs typeface="Calibri" panose="020F0502020204030204" pitchFamily="34" charset="0"/>
              </a:rPr>
              <a:t>Reinforcement learning</a:t>
            </a:r>
          </a:p>
          <a:p>
            <a:pPr lvl="1" indent="-342900">
              <a:buFont typeface="+mj-lt"/>
              <a:buAutoNum type="arabicPeriod"/>
            </a:pPr>
            <a:endParaRPr lang="en-US" sz="2000" dirty="0">
              <a:latin typeface="Calibri" panose="020F0502020204030204" pitchFamily="34" charset="0"/>
              <a:cs typeface="Calibri" panose="020F0502020204030204" pitchFamily="34" charset="0"/>
            </a:endParaRPr>
          </a:p>
          <a:p>
            <a:pPr marL="400050" lvl="1" indent="0">
              <a:buNone/>
            </a:pPr>
            <a:endParaRPr lang="en-US" sz="2000" dirty="0">
              <a:latin typeface="Calibri" panose="020F0502020204030204" pitchFamily="34" charset="0"/>
              <a:cs typeface="Calibri" panose="020F0502020204030204" pitchFamily="34" charset="0"/>
            </a:endParaRPr>
          </a:p>
          <a:p>
            <a:pPr lvl="1" indent="-342900">
              <a:buFont typeface="+mj-lt"/>
              <a:buAutoNum type="arabicPeriod"/>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5621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MACHINE LEARNING MODEL</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3" name="Content Placeholder 2"/>
          <p:cNvSpPr>
            <a:spLocks noGrp="1"/>
          </p:cNvSpPr>
          <p:nvPr>
            <p:ph idx="1"/>
          </p:nvPr>
        </p:nvSpPr>
        <p:spPr>
          <a:xfrm>
            <a:off x="2589211" y="2176530"/>
            <a:ext cx="9426777" cy="3734692"/>
          </a:xfrm>
        </p:spPr>
        <p:txBody>
          <a:bodyPr>
            <a:normAutofit/>
          </a:bodyPr>
          <a:lstStyle/>
          <a:p>
            <a:pPr>
              <a:buFont typeface="Wingdings" panose="05000000000000000000" pitchFamily="2" charset="2"/>
              <a:buChar char="§"/>
            </a:pPr>
            <a:r>
              <a:rPr lang="en-US" sz="2000" dirty="0" smtClean="0">
                <a:latin typeface="Calibri" panose="020F0502020204030204" pitchFamily="34" charset="0"/>
                <a:cs typeface="Calibri" panose="020F0502020204030204" pitchFamily="34" charset="0"/>
              </a:rPr>
              <a:t>A statistical representation of a real-world process on data</a:t>
            </a:r>
          </a:p>
        </p:txBody>
      </p:sp>
      <p:sp>
        <p:nvSpPr>
          <p:cNvPr id="4" name="Rectangle 3"/>
          <p:cNvSpPr/>
          <p:nvPr/>
        </p:nvSpPr>
        <p:spPr>
          <a:xfrm>
            <a:off x="2923504" y="3387144"/>
            <a:ext cx="2086378" cy="1159098"/>
          </a:xfrm>
          <a:prstGeom prst="rect">
            <a:avLst/>
          </a:pr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New Input</a:t>
            </a:r>
            <a:endParaRPr lang="en-IN" dirty="0">
              <a:solidFill>
                <a:schemeClr val="tx1"/>
              </a:solidFill>
            </a:endParaRPr>
          </a:p>
        </p:txBody>
      </p:sp>
      <p:sp>
        <p:nvSpPr>
          <p:cNvPr id="5" name="Cube 4"/>
          <p:cNvSpPr/>
          <p:nvPr/>
        </p:nvSpPr>
        <p:spPr>
          <a:xfrm>
            <a:off x="6284890" y="2678806"/>
            <a:ext cx="2459865" cy="2401909"/>
          </a:xfrm>
          <a:prstGeom prst="cube">
            <a:avLst/>
          </a:prstGeom>
          <a:solidFill>
            <a:srgbClr val="0070C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Model</a:t>
            </a:r>
            <a:endParaRPr lang="en-IN" dirty="0"/>
          </a:p>
        </p:txBody>
      </p:sp>
      <p:sp>
        <p:nvSpPr>
          <p:cNvPr id="6" name="Rectangle 5"/>
          <p:cNvSpPr/>
          <p:nvPr/>
        </p:nvSpPr>
        <p:spPr>
          <a:xfrm>
            <a:off x="9753085" y="3387144"/>
            <a:ext cx="1902295" cy="1159098"/>
          </a:xfrm>
          <a:prstGeom prst="rect">
            <a:avLst/>
          </a:prstGeom>
          <a:solidFill>
            <a:schemeClr val="accent6">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Outcome</a:t>
            </a:r>
            <a:endParaRPr lang="en-IN" dirty="0"/>
          </a:p>
        </p:txBody>
      </p:sp>
      <p:sp>
        <p:nvSpPr>
          <p:cNvPr id="7" name="Right Arrow 6"/>
          <p:cNvSpPr/>
          <p:nvPr/>
        </p:nvSpPr>
        <p:spPr>
          <a:xfrm>
            <a:off x="5112913" y="3966693"/>
            <a:ext cx="1081825"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Arrow 7"/>
          <p:cNvSpPr/>
          <p:nvPr/>
        </p:nvSpPr>
        <p:spPr>
          <a:xfrm>
            <a:off x="8834907" y="3966692"/>
            <a:ext cx="918178" cy="283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2776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1860</TotalTime>
  <Words>905</Words>
  <Application>Microsoft Office PowerPoint</Application>
  <PresentationFormat>Widescreen</PresentationFormat>
  <Paragraphs>133</Paragraphs>
  <Slides>30</Slides>
  <Notes>1</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Arial Rounded MT Bold</vt:lpstr>
      <vt:lpstr>Calibri</vt:lpstr>
      <vt:lpstr>Century Gothic</vt:lpstr>
      <vt:lpstr>Wingdings</vt:lpstr>
      <vt:lpstr>Wingdings 3</vt:lpstr>
      <vt:lpstr>Wisp</vt:lpstr>
      <vt:lpstr>SUMMER INTERNSHIP</vt:lpstr>
      <vt:lpstr>PowerPoint Presentation</vt:lpstr>
      <vt:lpstr>PowerPoint Presentation</vt:lpstr>
      <vt:lpstr>PowerPoint Presentation</vt:lpstr>
      <vt:lpstr>PowerPoint Presentation</vt:lpstr>
      <vt:lpstr>WHAT IS ARTIFICIAL INTELLIGENCE? </vt:lpstr>
      <vt:lpstr>PowerPoint Presentation</vt:lpstr>
      <vt:lpstr>MACHINE LEARNING </vt:lpstr>
      <vt:lpstr>MACHINE LEARNING MODEL</vt:lpstr>
      <vt:lpstr>PowerPoint Presentation</vt:lpstr>
      <vt:lpstr>STEPS IN BUILDING MODEL</vt:lpstr>
      <vt:lpstr>PowerPoint Presentation</vt:lpstr>
      <vt:lpstr>SUPERVISED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INTERNSHIP</dc:title>
  <dc:creator>Pranay Yadav</dc:creator>
  <cp:lastModifiedBy>Pranay Yadav</cp:lastModifiedBy>
  <cp:revision>35</cp:revision>
  <dcterms:created xsi:type="dcterms:W3CDTF">2021-10-08T11:28:44Z</dcterms:created>
  <dcterms:modified xsi:type="dcterms:W3CDTF">2021-10-15T13:54:55Z</dcterms:modified>
</cp:coreProperties>
</file>